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66" r:id="rId4"/>
    <p:sldId id="262" r:id="rId5"/>
    <p:sldId id="263" r:id="rId6"/>
    <p:sldId id="265" r:id="rId7"/>
    <p:sldId id="258" r:id="rId8"/>
    <p:sldId id="264" r:id="rId9"/>
    <p:sldId id="267" r:id="rId10"/>
    <p:sldId id="260" r:id="rId11"/>
    <p:sldId id="269" r:id="rId12"/>
    <p:sldId id="268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CA855-919A-43D9-B50C-A99221C1E693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69236-B0BE-4107-B190-D552690E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5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69236-B0BE-4107-B190-D552690E28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10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5ACC48-413D-433E-9C5C-4C1828709474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FC7761-82B2-4547-A60A-0B6C475EDD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steam81.weebly.com/" TargetMode="External"/><Relationship Id="rId2" Type="http://schemas.openxmlformats.org/officeDocument/2006/relationships/hyperlink" Target="http://www.mrssmithbulldogmath.weebl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Welcome to </a:t>
            </a:r>
            <a:br>
              <a:rPr lang="en-US" sz="6600" dirty="0" smtClean="0"/>
            </a:br>
            <a:r>
              <a:rPr lang="en-US" sz="6600" dirty="0" smtClean="0"/>
              <a:t>Mrs. Smith’s Class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Math - Team 81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Geogebra</a:t>
            </a:r>
            <a:endParaRPr lang="en-US" sz="2000" dirty="0" smtClean="0"/>
          </a:p>
          <a:p>
            <a:r>
              <a:rPr lang="en-US" sz="2000" dirty="0" smtClean="0"/>
              <a:t>Google Classroom</a:t>
            </a:r>
          </a:p>
          <a:p>
            <a:r>
              <a:rPr lang="en-US" sz="2000" dirty="0" smtClean="0"/>
              <a:t>Formative Assessments</a:t>
            </a:r>
          </a:p>
          <a:p>
            <a:r>
              <a:rPr lang="en-US" sz="2000" dirty="0" smtClean="0"/>
              <a:t>Performance Tasks</a:t>
            </a:r>
          </a:p>
          <a:p>
            <a:r>
              <a:rPr lang="en-US" sz="2000" dirty="0" smtClean="0"/>
              <a:t>Video Tutorials</a:t>
            </a:r>
          </a:p>
          <a:p>
            <a:r>
              <a:rPr lang="en-US" sz="2000" dirty="0" smtClean="0"/>
              <a:t>Checking homework</a:t>
            </a:r>
          </a:p>
          <a:p>
            <a:r>
              <a:rPr lang="en-US" sz="2000" dirty="0" smtClean="0"/>
              <a:t>Flipped Classroom</a:t>
            </a:r>
          </a:p>
          <a:p>
            <a:r>
              <a:rPr lang="en-US" sz="2000" dirty="0" smtClean="0"/>
              <a:t>Class collaboration</a:t>
            </a:r>
          </a:p>
          <a:p>
            <a:r>
              <a:rPr lang="en-US" sz="2000" dirty="0" smtClean="0"/>
              <a:t>Multiple Representations of Concepts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Launch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Explore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Explain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Math Journals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dirty="0"/>
              <a:t>GLUE STICKS</a:t>
            </a:r>
          </a:p>
          <a:p>
            <a:endParaRPr lang="en-US" sz="4000" dirty="0"/>
          </a:p>
          <a:p>
            <a:r>
              <a:rPr lang="en-US" sz="4000" dirty="0"/>
              <a:t>CLOROX WIPES</a:t>
            </a:r>
          </a:p>
        </p:txBody>
      </p:sp>
    </p:spTree>
    <p:extLst>
      <p:ext uri="{BB962C8B-B14F-4D97-AF65-F5344CB8AC3E}">
        <p14:creationId xmlns:p14="http://schemas.microsoft.com/office/powerpoint/2010/main" val="29548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625548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 am looking forward to a GREAT year!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4191000"/>
            <a:ext cx="6255488" cy="74350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Any Questions?</a:t>
            </a:r>
            <a:endParaRPr lang="en-US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dirty="0" smtClean="0">
                <a:latin typeface="Comic Sans MS" pitchFamily="66" charset="0"/>
              </a:rPr>
              <a:t>Bachelors degree from GVSU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Major in Biology</a:t>
            </a:r>
          </a:p>
          <a:p>
            <a:pPr lvl="1"/>
            <a:r>
              <a:rPr lang="en-US" sz="2000" b="1" dirty="0" smtClean="0">
                <a:latin typeface="Comic Sans MS" pitchFamily="66" charset="0"/>
              </a:rPr>
              <a:t>Minor in Math</a:t>
            </a:r>
          </a:p>
          <a:p>
            <a:r>
              <a:rPr lang="en-US" sz="2200" b="1" dirty="0" smtClean="0">
                <a:latin typeface="Comic Sans MS" pitchFamily="66" charset="0"/>
              </a:rPr>
              <a:t>“Almost” Masters degree in school counseling (GVSU)</a:t>
            </a:r>
            <a:endParaRPr lang="en-US" sz="2000" b="1" dirty="0" smtClean="0">
              <a:latin typeface="Comic Sans MS" pitchFamily="66" charset="0"/>
            </a:endParaRPr>
          </a:p>
          <a:p>
            <a:r>
              <a:rPr lang="en-US" sz="2200" b="1" dirty="0" smtClean="0">
                <a:latin typeface="Comic Sans MS" pitchFamily="66" charset="0"/>
              </a:rPr>
              <a:t>Master degree in middle level math (this past 	December)</a:t>
            </a:r>
          </a:p>
          <a:p>
            <a:r>
              <a:rPr lang="en-US" sz="2200" b="1" dirty="0" smtClean="0">
                <a:latin typeface="Comic Sans MS" pitchFamily="66" charset="0"/>
              </a:rPr>
              <a:t>Still trucking along taking courses </a:t>
            </a:r>
            <a:r>
              <a:rPr lang="en-US" sz="2200" b="1" dirty="0" smtClean="0">
                <a:latin typeface="Comic Sans MS" pitchFamily="66" charset="0"/>
                <a:sym typeface="Wingdings" panose="05000000000000000000" pitchFamily="2" charset="2"/>
              </a:rPr>
              <a:t></a:t>
            </a:r>
            <a:endParaRPr lang="en-US" sz="2200" b="1" dirty="0" smtClean="0">
              <a:latin typeface="Comic Sans MS" pitchFamily="66" charset="0"/>
            </a:endParaRPr>
          </a:p>
          <a:p>
            <a:pPr marL="301943" lvl="1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r>
              <a:rPr lang="en-US" sz="2200" b="1" dirty="0" smtClean="0">
                <a:latin typeface="Comic Sans MS" pitchFamily="66" charset="0"/>
              </a:rPr>
              <a:t>Started at Grandville 11 years ago</a:t>
            </a:r>
          </a:p>
          <a:p>
            <a:pPr lvl="1"/>
            <a:r>
              <a:rPr lang="en-US" b="1" dirty="0" smtClean="0">
                <a:latin typeface="Comic Sans MS" pitchFamily="66" charset="0"/>
              </a:rPr>
              <a:t>Currently teach </a:t>
            </a:r>
          </a:p>
          <a:p>
            <a:pPr lvl="2"/>
            <a:r>
              <a:rPr lang="en-US" sz="2200" b="1" dirty="0">
                <a:latin typeface="Comic Sans MS" pitchFamily="66" charset="0"/>
              </a:rPr>
              <a:t>1</a:t>
            </a:r>
            <a:r>
              <a:rPr lang="en-US" sz="2200" b="1" dirty="0" smtClean="0">
                <a:latin typeface="Comic Sans MS" pitchFamily="66" charset="0"/>
              </a:rPr>
              <a:t> Honors Geometry Section</a:t>
            </a:r>
          </a:p>
          <a:p>
            <a:pPr lvl="2"/>
            <a:r>
              <a:rPr lang="en-US" sz="2200" b="1" dirty="0">
                <a:latin typeface="Comic Sans MS" pitchFamily="66" charset="0"/>
              </a:rPr>
              <a:t>2</a:t>
            </a:r>
            <a:r>
              <a:rPr lang="en-US" sz="2200" b="1" dirty="0" smtClean="0">
                <a:latin typeface="Comic Sans MS" pitchFamily="66" charset="0"/>
              </a:rPr>
              <a:t> Math 8 Sections</a:t>
            </a:r>
          </a:p>
          <a:p>
            <a:pPr lvl="2"/>
            <a:r>
              <a:rPr lang="en-US" sz="2200" b="1" dirty="0" smtClean="0">
                <a:latin typeface="Comic Sans MS" pitchFamily="66" charset="0"/>
              </a:rPr>
              <a:t>1 Math Lab Section</a:t>
            </a:r>
          </a:p>
          <a:p>
            <a:pPr lvl="2"/>
            <a:r>
              <a:rPr lang="en-US" sz="2200" b="1" dirty="0" smtClean="0">
                <a:latin typeface="Comic Sans MS" pitchFamily="66" charset="0"/>
              </a:rPr>
              <a:t>2 Algebra Sections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Mrs. Smith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371600"/>
            <a:ext cx="2590800" cy="388512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5800"/>
            <a:ext cx="2774264" cy="1853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96565"/>
            <a:ext cx="2738123" cy="36528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2623886" cy="35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Inquiry Based Learning</a:t>
            </a:r>
          </a:p>
          <a:p>
            <a:pPr lvl="1"/>
            <a:r>
              <a:rPr lang="en-US" b="1" dirty="0" smtClean="0"/>
              <a:t>Much different than typical “process learning”</a:t>
            </a:r>
          </a:p>
          <a:p>
            <a:pPr lvl="1"/>
            <a:r>
              <a:rPr lang="en-US" b="1" dirty="0" smtClean="0"/>
              <a:t>Students must “understand” the “what and why’s” of the content not just the “how”</a:t>
            </a:r>
          </a:p>
          <a:p>
            <a:pPr lvl="1"/>
            <a:r>
              <a:rPr lang="en-US" b="1" dirty="0" smtClean="0"/>
              <a:t>Students will discover the concepts, answers will not be given to them</a:t>
            </a:r>
          </a:p>
          <a:p>
            <a:pPr lvl="1"/>
            <a:r>
              <a:rPr lang="en-US" b="1" dirty="0" smtClean="0"/>
              <a:t>May be difficult for students</a:t>
            </a:r>
          </a:p>
          <a:p>
            <a:r>
              <a:rPr lang="en-US" b="1" dirty="0" smtClean="0"/>
              <a:t>Relational</a:t>
            </a:r>
          </a:p>
          <a:p>
            <a:pPr lvl="1"/>
            <a:r>
              <a:rPr lang="en-US" b="1" dirty="0" smtClean="0"/>
              <a:t>Building relationships and respect is one of the only ways to reach all students.</a:t>
            </a:r>
          </a:p>
          <a:p>
            <a:pPr lvl="1"/>
            <a:r>
              <a:rPr lang="en-US" b="1" dirty="0" smtClean="0"/>
              <a:t>If you have any insights that would help me know your child better, please share with me.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marL="292608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Teaching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Students retain information</a:t>
            </a:r>
          </a:p>
          <a:p>
            <a:pPr lvl="1"/>
            <a:r>
              <a:rPr lang="en-US" b="1" dirty="0" smtClean="0"/>
              <a:t>If the student understands the “why and what” they have a greater chance of retaining the information and recalling it later.  Will not require </a:t>
            </a:r>
            <a:r>
              <a:rPr lang="en-US" b="1" i="1" dirty="0" smtClean="0"/>
              <a:t>memorization</a:t>
            </a:r>
            <a:r>
              <a:rPr lang="en-US" b="1" dirty="0" smtClean="0"/>
              <a:t> rather </a:t>
            </a:r>
            <a:r>
              <a:rPr lang="en-US" b="1" i="1" dirty="0" smtClean="0"/>
              <a:t>understanding</a:t>
            </a:r>
            <a:r>
              <a:rPr lang="en-US" b="1" dirty="0" smtClean="0"/>
              <a:t>. </a:t>
            </a:r>
          </a:p>
          <a:p>
            <a:r>
              <a:rPr lang="en-US" b="1" dirty="0"/>
              <a:t> </a:t>
            </a:r>
            <a:r>
              <a:rPr lang="en-US" b="1" dirty="0" smtClean="0"/>
              <a:t>Standards</a:t>
            </a:r>
          </a:p>
          <a:p>
            <a:pPr lvl="1"/>
            <a:r>
              <a:rPr lang="en-US" b="1" dirty="0" smtClean="0"/>
              <a:t>Common Core state standards encourage students to become problem solvers and higher level thinkers</a:t>
            </a:r>
          </a:p>
          <a:p>
            <a:pPr lvl="1"/>
            <a:r>
              <a:rPr lang="en-US" b="1" dirty="0" smtClean="0"/>
              <a:t>Standardized testing will be based on CC standards and if students are used to just process, test will be difficult</a:t>
            </a:r>
          </a:p>
          <a:p>
            <a:pPr marL="292608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Inquiry Based Instruction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375549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Talk to your kids - strive for student responsibility</a:t>
            </a:r>
          </a:p>
          <a:p>
            <a:r>
              <a:rPr lang="en-US" b="1" dirty="0" smtClean="0"/>
              <a:t>Infinite Campus</a:t>
            </a:r>
          </a:p>
          <a:p>
            <a:r>
              <a:rPr lang="en-US" b="1" dirty="0" smtClean="0"/>
              <a:t>My Website</a:t>
            </a:r>
          </a:p>
          <a:p>
            <a:pPr lvl="1"/>
            <a:r>
              <a:rPr lang="en-US" b="1" dirty="0" smtClean="0">
                <a:hlinkClick r:id="rId2"/>
              </a:rPr>
              <a:t>www.mrssmithbulldogmath.weebly.com</a:t>
            </a:r>
            <a:endParaRPr lang="en-US" b="1" dirty="0" smtClean="0"/>
          </a:p>
          <a:p>
            <a:pPr lvl="2"/>
            <a:r>
              <a:rPr lang="en-US" b="1" dirty="0" smtClean="0"/>
              <a:t>Homework Answers</a:t>
            </a:r>
          </a:p>
          <a:p>
            <a:pPr lvl="2"/>
            <a:r>
              <a:rPr lang="en-US" b="1" dirty="0" smtClean="0"/>
              <a:t>Calendar of Assignments</a:t>
            </a:r>
          </a:p>
          <a:p>
            <a:pPr lvl="2"/>
            <a:r>
              <a:rPr lang="en-US" b="1" dirty="0" smtClean="0"/>
              <a:t>Frequently asked questions</a:t>
            </a:r>
          </a:p>
          <a:p>
            <a:pPr lvl="2"/>
            <a:r>
              <a:rPr lang="en-US" b="1" dirty="0" smtClean="0"/>
              <a:t>Contact Information</a:t>
            </a:r>
          </a:p>
          <a:p>
            <a:pPr lvl="2"/>
            <a:r>
              <a:rPr lang="en-US" b="1" dirty="0" smtClean="0"/>
              <a:t>Syllabus</a:t>
            </a:r>
            <a:endParaRPr lang="en-US" b="1" dirty="0" smtClean="0"/>
          </a:p>
          <a:p>
            <a:r>
              <a:rPr lang="en-US" b="1" dirty="0" smtClean="0"/>
              <a:t>Team Website </a:t>
            </a:r>
          </a:p>
          <a:p>
            <a:pPr lvl="1"/>
            <a:r>
              <a:rPr lang="en-US" b="1" dirty="0" smtClean="0">
                <a:hlinkClick r:id="rId3"/>
              </a:rPr>
              <a:t>www.gmsteam81.weebly.com</a:t>
            </a:r>
            <a:endParaRPr lang="en-US" b="1" dirty="0" smtClean="0"/>
          </a:p>
          <a:p>
            <a:pPr marL="627063" lvl="2" indent="0">
              <a:buNone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monitor child's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429000"/>
          </a:xfrm>
        </p:spPr>
        <p:txBody>
          <a:bodyPr>
            <a:normAutofit/>
          </a:bodyPr>
          <a:lstStyle/>
          <a:p>
            <a:r>
              <a:rPr lang="en-US" b="1" dirty="0" smtClean="0"/>
              <a:t>Highlights</a:t>
            </a:r>
          </a:p>
          <a:p>
            <a:pPr lvl="1"/>
            <a:r>
              <a:rPr lang="en-US" b="1" dirty="0" smtClean="0"/>
              <a:t>Study Table</a:t>
            </a:r>
          </a:p>
          <a:p>
            <a:pPr lvl="2"/>
            <a:r>
              <a:rPr lang="en-US" b="1" dirty="0" smtClean="0"/>
              <a:t>Offered every morning from 7:30 – 7:55</a:t>
            </a:r>
          </a:p>
          <a:p>
            <a:pPr lvl="3"/>
            <a:r>
              <a:rPr lang="en-US" b="1" dirty="0" smtClean="0"/>
              <a:t>No need for an appointment.  Just come on in!</a:t>
            </a:r>
          </a:p>
          <a:p>
            <a:pPr lvl="2"/>
            <a:r>
              <a:rPr lang="en-US" b="1" dirty="0" smtClean="0"/>
              <a:t>Afternoons if arranged ahead of time</a:t>
            </a:r>
          </a:p>
          <a:p>
            <a:pPr lvl="1"/>
            <a:r>
              <a:rPr lang="en-US" b="1" dirty="0" smtClean="0"/>
              <a:t>Grading</a:t>
            </a:r>
          </a:p>
          <a:p>
            <a:pPr lvl="2"/>
            <a:r>
              <a:rPr lang="en-US" b="1" dirty="0" smtClean="0"/>
              <a:t>80% is summative – tests &amp; quizzes</a:t>
            </a:r>
          </a:p>
          <a:p>
            <a:pPr lvl="2"/>
            <a:r>
              <a:rPr lang="en-US" b="1" dirty="0"/>
              <a:t>2</a:t>
            </a:r>
            <a:r>
              <a:rPr lang="en-US" b="1" dirty="0" smtClean="0"/>
              <a:t>0% is formative – Daily assignments, homework, checkpoint quizzes</a:t>
            </a:r>
          </a:p>
          <a:p>
            <a:pPr marL="627063" lvl="2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30352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Letter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Test Retakes</a:t>
            </a:r>
          </a:p>
          <a:p>
            <a:pPr lvl="1"/>
            <a:r>
              <a:rPr lang="en-US" dirty="0" smtClean="0"/>
              <a:t>For tests only (</a:t>
            </a:r>
            <a:r>
              <a:rPr lang="en-US" dirty="0"/>
              <a:t>e</a:t>
            </a:r>
            <a:r>
              <a:rPr lang="en-US" dirty="0" smtClean="0"/>
              <a:t>xcludes quizzes and exams)</a:t>
            </a:r>
          </a:p>
          <a:p>
            <a:pPr lvl="1"/>
            <a:r>
              <a:rPr lang="en-US" dirty="0" smtClean="0"/>
              <a:t>Can do 1 per trimester</a:t>
            </a:r>
          </a:p>
          <a:p>
            <a:pPr lvl="1"/>
            <a:r>
              <a:rPr lang="en-US" dirty="0" smtClean="0"/>
              <a:t>Student needs to have 100% of homework turned in</a:t>
            </a:r>
          </a:p>
          <a:p>
            <a:pPr lvl="1"/>
            <a:r>
              <a:rPr lang="en-US" dirty="0" smtClean="0"/>
              <a:t>Must correct previous test with written justification for each problem missed</a:t>
            </a:r>
          </a:p>
          <a:p>
            <a:pPr lvl="1"/>
            <a:r>
              <a:rPr lang="en-US" dirty="0" smtClean="0"/>
              <a:t>Must be taken within 5 days of original test being passed back</a:t>
            </a:r>
          </a:p>
          <a:p>
            <a:pPr lvl="1"/>
            <a:r>
              <a:rPr lang="en-US" dirty="0" smtClean="0"/>
              <a:t>Student will receive the higher of the two grades</a:t>
            </a:r>
          </a:p>
          <a:p>
            <a:pPr marL="292608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High School Credit Bearing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24744" cy="1143000"/>
          </a:xfrm>
        </p:spPr>
        <p:txBody>
          <a:bodyPr/>
          <a:lstStyle/>
          <a:p>
            <a:r>
              <a:rPr lang="en-US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Class 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699"/>
            <a:ext cx="8305799" cy="5769692"/>
          </a:xfrm>
        </p:spPr>
      </p:pic>
    </p:spTree>
    <p:extLst>
      <p:ext uri="{BB962C8B-B14F-4D97-AF65-F5344CB8AC3E}">
        <p14:creationId xmlns:p14="http://schemas.microsoft.com/office/powerpoint/2010/main" val="30931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1621</TotalTime>
  <Words>405</Words>
  <Application>Microsoft Office PowerPoint</Application>
  <PresentationFormat>On-screen Show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Welcome to  Mrs. Smith’s Class</vt:lpstr>
      <vt:lpstr>About Mrs. Smith</vt:lpstr>
      <vt:lpstr>My family</vt:lpstr>
      <vt:lpstr>Teaching Style</vt:lpstr>
      <vt:lpstr>Why is Inquiry Based Instruction Important</vt:lpstr>
      <vt:lpstr>How to monitor child's learning</vt:lpstr>
      <vt:lpstr>Classroom Letter</vt:lpstr>
      <vt:lpstr>High School Credit Bearing Courses</vt:lpstr>
      <vt:lpstr>Class flow</vt:lpstr>
      <vt:lpstr>Technology</vt:lpstr>
      <vt:lpstr>Classroom Flow</vt:lpstr>
      <vt:lpstr>How can you help?</vt:lpstr>
      <vt:lpstr>I am looking forward to a GREAT year!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Mrs. Stuart’s Class</dc:title>
  <dc:creator>Jamie Stuart</dc:creator>
  <cp:lastModifiedBy>Abigail Smith</cp:lastModifiedBy>
  <cp:revision>46</cp:revision>
  <dcterms:created xsi:type="dcterms:W3CDTF">2010-09-18T20:33:20Z</dcterms:created>
  <dcterms:modified xsi:type="dcterms:W3CDTF">2016-09-12T20:31:19Z</dcterms:modified>
</cp:coreProperties>
</file>